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260" r:id="rId4"/>
    <p:sldId id="296" r:id="rId5"/>
    <p:sldId id="297" r:id="rId6"/>
    <p:sldId id="298" r:id="rId7"/>
    <p:sldId id="299" r:id="rId8"/>
    <p:sldId id="301" r:id="rId9"/>
    <p:sldId id="302" r:id="rId10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2"/>
      <p:bold r:id="rId13"/>
      <p:italic r:id="rId14"/>
      <p:boldItalic r:id="rId15"/>
    </p:embeddedFont>
    <p:embeddedFont>
      <p:font typeface="Lato Light" panose="020F0502020204030203" pitchFamily="34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3986E0-9059-40FE-8583-741BC40AA6BE}">
  <a:tblStyle styleId="{663986E0-9059-40FE-8583-741BC40AA6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0" autoAdjust="0"/>
    <p:restoredTop sz="85767" autoAdjust="0"/>
  </p:normalViewPr>
  <p:slideViewPr>
    <p:cSldViewPr snapToGrid="0">
      <p:cViewPr>
        <p:scale>
          <a:sx n="250" d="100"/>
          <a:sy n="250" d="100"/>
        </p:scale>
        <p:origin x="-4872" y="-1032"/>
      </p:cViewPr>
      <p:guideLst/>
    </p:cSldViewPr>
  </p:slideViewPr>
  <p:notesTextViewPr>
    <p:cViewPr>
      <p:scale>
        <a:sx n="1" d="1"/>
        <a:sy n="1" d="1"/>
      </p:scale>
      <p:origin x="0" y="-468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63d59f7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63d59f7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801d671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801d671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As you can see here, this is out assignment for each team member for the last 6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 the 1st and a half week, we designed the ideas for the application, as well as defining the use-case and relationship between classes.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After that, we divide the coding part into backend code, which is done by Hai, and front-end with GUI, which I have taken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Finally, Hai is in charge in integrating these both together, while I preparing the documentation, as well as the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 the whole process, we usually discuss together to suggest solutions to each other work.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63d59f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63d59f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The aim behind this choice is because of 2 things: The new concepts of OOP to each of us, and the complicated working principle of semiconductors.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We want to combine these things in order to make an application that helps student to have a better insights on this material.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And this is our problem statement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Here is the use case diagram of our project. As you can see here, Semiconductor Visualizer help user demonstrate 2 types of materials: Intrinsic, which is also known as </a:t>
            </a:r>
          </a:p>
          <a:p>
            <a:pPr marL="158750" indent="0">
              <a:buNone/>
            </a:pPr>
            <a:r>
              <a:rPr lang="vi-VN" dirty="0"/>
              <a:t>Pure semiconductor, N-type, which has the main conductor particle is electron, and P-type, which has the main of which is hole with positive charge.</a:t>
            </a:r>
          </a:p>
          <a:p>
            <a:pPr marL="158750" indent="0">
              <a:buNone/>
            </a:pPr>
            <a:r>
              <a:rPr lang="vi-VN" dirty="0"/>
              <a:t>In each use-case, User do a chain of action, including choosing the dope level of the semiconductor, as well as adjusting external parameters: output voltage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52895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dirty="0"/>
              <a:t>This is an overview of the packages of the program. You can see that, here we have 3 main packages: elements, which include the main code of the program</a:t>
            </a:r>
          </a:p>
          <a:p>
            <a:pPr marL="158750" indent="0">
              <a:buNone/>
            </a:pPr>
            <a:r>
              <a:rPr lang="vi-VN" dirty="0"/>
              <a:t>Application, for the GUI, and utils for some additional methods of the application</a:t>
            </a:r>
          </a:p>
          <a:p>
            <a:pPr marL="158750" indent="0">
              <a:buNone/>
            </a:pPr>
            <a:r>
              <a:rPr lang="vi-VN" dirty="0"/>
              <a:t>And now, Hai will present to you in detal about each package with classes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Mainframe: Crystal, Atom, Charge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is only electron, but use 3 types of charge: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Semiconductor crystal: always 4 position for electrons in atom shell - “up, down, right, left”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 4: free electron — does not bond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 4: hole — gap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in motion: valence electron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motion: free 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restricted motion: hole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hole &amp; valence e: part of shell, 1/4 position —&gt;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valencebandelectron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e: not part of shell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Implemetation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hashmap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valencebandcharge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conductionbandcharge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Create a timeline: for each time step: 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Crystal.progress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methods of Atom: 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 check conditions: 1.1. components of charge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1.2.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environmet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parameters: for stochasticity (Ex.)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 chose 1 of 4 or do nothing: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Atom.passOnConductingE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(),.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exchangeHoleWithElectron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(), .diffuse(), .recombination()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methods of charges: *.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moveChaotic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moveTranslate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moveArc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moveOutFrameAndBack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spin, appear (Movable interface)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representing pure, N-type, P-type atom: PA, SA, AA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cóntructor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w/ components)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—&gt; distribute diff types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classes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Controllers: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mainCOntrol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call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(bind crystal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w/ GUI components) &amp;&amp;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crystal.progress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randomness: utility for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elementImage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GUI components of atoms &amp; charges</a:t>
            </a:r>
          </a:p>
          <a:p>
            <a:pPr marL="158750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0782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Mainframe: Crystal, Atom, Charge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is only electron, but use 3 types of charge: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Semiconductor crystal: always 4 position for electrons in atom shell - “up, down, right, left”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 4: free electron — does not bond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 4: hole — gap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in motion: valence electron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motion: free 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restricted motion: hole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hole &amp; valence e: part of shell, 1/4 position —&gt;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valencebandelectron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free e: not part of shell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Implemetation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hashmap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valencebandcharge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conductionbandcharge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Create a timeline: for each time step: 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Crystal.progress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methods of Atom: 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 check conditions: 1.1. components of charge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1.2.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environmet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parameters: for stochasticity (Ex.)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 chose 1 of 4 or do nothing: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Atom.passOnConductingE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(),.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exchangeHoleWithElectron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(), .diffuse(), .recombination()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 methods of charges: *.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moveChaotic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moveTranslate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moveArc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moveOutFrameAndBack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spin, appear (Movable interface)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representing pure, N-type, P-type atom: PA, SA, AA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cóntructor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w/ components)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—&gt; distribute diff types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***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 classes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Controllers: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mainCOntrol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call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 (bind crystal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w/ GUI components) &amp;&amp;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crystal.progress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randomness: utility for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crystal.init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elementImage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GUI components of atoms &amp; charges</a:t>
            </a:r>
          </a:p>
        </p:txBody>
      </p:sp>
    </p:spTree>
    <p:extLst>
      <p:ext uri="{BB962C8B-B14F-4D97-AF65-F5344CB8AC3E}">
        <p14:creationId xmlns:p14="http://schemas.microsoft.com/office/powerpoint/2010/main" val="1358120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 video with link</a:t>
            </a:r>
          </a:p>
        </p:txBody>
      </p:sp>
    </p:spTree>
    <p:extLst>
      <p:ext uri="{BB962C8B-B14F-4D97-AF65-F5344CB8AC3E}">
        <p14:creationId xmlns:p14="http://schemas.microsoft.com/office/powerpoint/2010/main" val="18233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63d59f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63d59f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63" r:id="rId5"/>
    <p:sldLayoutId id="2147483669" r:id="rId6"/>
    <p:sldLayoutId id="2147483670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ctrTitle"/>
          </p:nvPr>
        </p:nvSpPr>
        <p:spPr>
          <a:xfrm>
            <a:off x="1590260" y="1828796"/>
            <a:ext cx="6742652" cy="932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S</a:t>
            </a:r>
            <a:r>
              <a:rPr lang="en-US" b="1" dirty="0" err="1"/>
              <a:t>emiconductor</a:t>
            </a:r>
            <a:r>
              <a:rPr lang="en-US" b="1" dirty="0"/>
              <a:t> Visualization </a:t>
            </a:r>
            <a:endParaRPr b="1"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3568147" y="2782533"/>
            <a:ext cx="47299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O</a:t>
            </a:r>
            <a:r>
              <a:rPr lang="en-US" sz="2000" dirty="0" err="1"/>
              <a:t>bject</a:t>
            </a:r>
            <a:r>
              <a:rPr lang="en-US" sz="2000" dirty="0"/>
              <a:t>-oriented Programming – 20192</a:t>
            </a:r>
          </a:p>
        </p:txBody>
      </p:sp>
      <p:sp>
        <p:nvSpPr>
          <p:cNvPr id="126" name="Google Shape;126;p29"/>
          <p:cNvSpPr/>
          <p:nvPr/>
        </p:nvSpPr>
        <p:spPr>
          <a:xfrm>
            <a:off x="66190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0" name="Picture 6" descr="Trang chủ">
            <a:extLst>
              <a:ext uri="{FF2B5EF4-FFF2-40B4-BE49-F238E27FC236}">
                <a16:creationId xmlns:a16="http://schemas.microsoft.com/office/drawing/2014/main" id="{24C8D622-1DAF-4283-ACC7-80786983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60" y="198781"/>
            <a:ext cx="629865" cy="9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B006-7E51-4FB9-B188-83B08CBE77DB}"/>
              </a:ext>
            </a:extLst>
          </p:cNvPr>
          <p:cNvSpPr txBox="1"/>
          <p:nvPr/>
        </p:nvSpPr>
        <p:spPr>
          <a:xfrm>
            <a:off x="3077403" y="208720"/>
            <a:ext cx="529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Hanoi University of Science and Technology</a:t>
            </a:r>
          </a:p>
          <a:p>
            <a:pPr algn="r"/>
            <a:r>
              <a:rPr lang="en-US" sz="2400" dirty="0">
                <a:solidFill>
                  <a:schemeClr val="lt1"/>
                </a:solidFill>
                <a:latin typeface="Economica"/>
                <a:sym typeface="Economica"/>
              </a:rPr>
              <a:t>School of Information and Communication Technology</a:t>
            </a:r>
            <a:endParaRPr lang="vi-VN" sz="2400" dirty="0">
              <a:solidFill>
                <a:schemeClr val="lt1"/>
              </a:solidFill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Team members &amp; Assignments</a:t>
            </a:r>
            <a:endParaRPr b="1" dirty="0"/>
          </a:p>
        </p:txBody>
      </p:sp>
      <p:sp>
        <p:nvSpPr>
          <p:cNvPr id="133" name="Google Shape;133;p3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4816F-FE55-488B-A7DB-16233CDC7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12096"/>
              </p:ext>
            </p:extLst>
          </p:nvPr>
        </p:nvGraphicFramePr>
        <p:xfrm>
          <a:off x="218511" y="1362931"/>
          <a:ext cx="8706678" cy="3388360"/>
        </p:xfrm>
        <a:graphic>
          <a:graphicData uri="http://schemas.openxmlformats.org/drawingml/2006/table">
            <a:tbl>
              <a:tblPr firstRow="1" bandRow="1">
                <a:tableStyleId>{663986E0-9059-40FE-8583-741BC40AA6BE}</a:tableStyleId>
              </a:tblPr>
              <a:tblGrid>
                <a:gridCol w="2902226">
                  <a:extLst>
                    <a:ext uri="{9D8B030D-6E8A-4147-A177-3AD203B41FA5}">
                      <a16:colId xmlns:a16="http://schemas.microsoft.com/office/drawing/2014/main" val="111689387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401863667"/>
                    </a:ext>
                  </a:extLst>
                </a:gridCol>
                <a:gridCol w="4571850">
                  <a:extLst>
                    <a:ext uri="{9D8B030D-6E8A-4147-A177-3AD203B41FA5}">
                      <a16:colId xmlns:a16="http://schemas.microsoft.com/office/drawing/2014/main" val="66984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Trinh Thu 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</a:rPr>
                        <a:t>20184255</a:t>
                      </a:r>
                      <a:endParaRPr lang="vi-VN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backend codes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frontend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Integrate frontend and backend code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693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b="1" i="1" dirty="0">
                          <a:solidFill>
                            <a:schemeClr val="bg1"/>
                          </a:solidFill>
                          <a:latin typeface="+mn-lt"/>
                        </a:rPr>
                        <a:t>Nguyen Thi Minh Chau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dirty="0">
                          <a:solidFill>
                            <a:schemeClr val="bg1"/>
                          </a:solidFill>
                          <a:latin typeface="+mn-lt"/>
                        </a:rPr>
                        <a:t>20184238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ideas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Design class diagram &amp; use-case diagram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Implement frontend codes &amp; design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Test frontend and GUI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Suggest modifications to backend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rebuchet MS" panose="020B0603020202020204" pitchFamily="34" charset="0"/>
                        </a:rPr>
                        <a:t>Final test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GMaruGothicMPRO" panose="020F0400000000000000" pitchFamily="34" charset="-128"/>
                          <a:cs typeface="Trebuchet MS" panose="020B0603020202020204" pitchFamily="34" charset="0"/>
                        </a:rPr>
                        <a:t>Write documents, preparing video &amp; presentation slides.</a:t>
                      </a:r>
                      <a:endParaRPr lang="vi-VN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HGMaruGothicMPRO" panose="020F0400000000000000" pitchFamily="34" charset="-128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503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7E70D85F-DC01-4083-9D15-D7AF2F580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4053" y="352128"/>
            <a:ext cx="4455893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vi-VN" sz="2800" b="1" dirty="0">
                <a:solidFill>
                  <a:schemeClr val="accent1"/>
                </a:solidFill>
              </a:rPr>
              <a:t>PROBLEM STATEMENT</a:t>
            </a:r>
            <a:endParaRPr sz="28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192;p35">
            <a:extLst>
              <a:ext uri="{FF2B5EF4-FFF2-40B4-BE49-F238E27FC236}">
                <a16:creationId xmlns:a16="http://schemas.microsoft.com/office/drawing/2014/main" id="{F195E2F4-6635-4F5D-B021-21C91BE61621}"/>
              </a:ext>
            </a:extLst>
          </p:cNvPr>
          <p:cNvSpPr txBox="1">
            <a:spLocks/>
          </p:cNvSpPr>
          <p:nvPr/>
        </p:nvSpPr>
        <p:spPr>
          <a:xfrm>
            <a:off x="849795" y="1313008"/>
            <a:ext cx="7444409" cy="3204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sz="2400" dirty="0"/>
              <a:t>Object-oriented is a new programming method which is convenient but difficult for new learners to master.</a:t>
            </a:r>
          </a:p>
          <a:p>
            <a:r>
              <a:rPr lang="en-US" sz="2400" dirty="0"/>
              <a:t>The aim of the project is to use this technique to build a program for visualizing fundamental working principles of semiconductors materials – not only for applying knowledge in OOP to real application, but also to give a better knowledge for learner about semiconductors.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0218A-E210-47F8-A126-ED18F034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7063"/>
            <a:ext cx="9143999" cy="5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CC8B7-2000-440F-9798-180DD88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23" y="0"/>
            <a:ext cx="9154191" cy="5183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EDCAB7-1F7E-EF43-9786-8DC07666889B}"/>
              </a:ext>
            </a:extLst>
          </p:cNvPr>
          <p:cNvSpPr/>
          <p:nvPr/>
        </p:nvSpPr>
        <p:spPr>
          <a:xfrm>
            <a:off x="6299199" y="3693886"/>
            <a:ext cx="1364343" cy="38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FDFBDC-FC6B-644F-989E-D3D4A1D555D9}"/>
              </a:ext>
            </a:extLst>
          </p:cNvPr>
          <p:cNvSpPr/>
          <p:nvPr/>
        </p:nvSpPr>
        <p:spPr>
          <a:xfrm>
            <a:off x="7663542" y="3759201"/>
            <a:ext cx="1030515" cy="38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85C00-BF3A-1F41-9DE8-0774445BC9BA}"/>
              </a:ext>
            </a:extLst>
          </p:cNvPr>
          <p:cNvSpPr/>
          <p:nvPr/>
        </p:nvSpPr>
        <p:spPr>
          <a:xfrm>
            <a:off x="7663542" y="3338288"/>
            <a:ext cx="1211944" cy="38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54F6897F-7D9D-B44D-848E-683E22C6089F}"/>
              </a:ext>
            </a:extLst>
          </p:cNvPr>
          <p:cNvSpPr/>
          <p:nvPr/>
        </p:nvSpPr>
        <p:spPr>
          <a:xfrm rot="16200000">
            <a:off x="4044100" y="-838988"/>
            <a:ext cx="1508289" cy="5071623"/>
          </a:xfrm>
          <a:prstGeom prst="corner">
            <a:avLst>
              <a:gd name="adj1" fmla="val 50000"/>
              <a:gd name="adj2" fmla="val 38114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76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D8186-0C7E-4CE0-9854-E28C5988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04800"/>
            <a:ext cx="10167077" cy="5541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88746-FE89-ED40-A8DB-90E4FA714D71}"/>
              </a:ext>
            </a:extLst>
          </p:cNvPr>
          <p:cNvSpPr/>
          <p:nvPr/>
        </p:nvSpPr>
        <p:spPr>
          <a:xfrm>
            <a:off x="6202680" y="2267506"/>
            <a:ext cx="714084" cy="8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8B7D54-A8DB-DE44-9726-AC92358A0C0B}"/>
              </a:ext>
            </a:extLst>
          </p:cNvPr>
          <p:cNvSpPr/>
          <p:nvPr/>
        </p:nvSpPr>
        <p:spPr>
          <a:xfrm>
            <a:off x="5083539" y="3841155"/>
            <a:ext cx="937764" cy="28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E591B-8CD3-154D-8C7B-C4343287A921}"/>
              </a:ext>
            </a:extLst>
          </p:cNvPr>
          <p:cNvSpPr/>
          <p:nvPr/>
        </p:nvSpPr>
        <p:spPr>
          <a:xfrm>
            <a:off x="2462258" y="4043560"/>
            <a:ext cx="1728173" cy="403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0787E7-30AE-0943-AD47-2C8A85FD1333}"/>
              </a:ext>
            </a:extLst>
          </p:cNvPr>
          <p:cNvSpPr/>
          <p:nvPr/>
        </p:nvSpPr>
        <p:spPr>
          <a:xfrm>
            <a:off x="481058" y="3781015"/>
            <a:ext cx="1728173" cy="403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D3A482-C5E7-E446-882C-C0E93D6C0494}"/>
              </a:ext>
            </a:extLst>
          </p:cNvPr>
          <p:cNvSpPr/>
          <p:nvPr/>
        </p:nvSpPr>
        <p:spPr>
          <a:xfrm>
            <a:off x="734085" y="3025696"/>
            <a:ext cx="1728173" cy="403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737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miconductor Visualization Demo Video - Group 13">
            <a:hlinkClick r:id="" action="ppaction://media"/>
            <a:extLst>
              <a:ext uri="{FF2B5EF4-FFF2-40B4-BE49-F238E27FC236}">
                <a16:creationId xmlns:a16="http://schemas.microsoft.com/office/drawing/2014/main" id="{E6FAF766-4740-4113-A216-8C2F0ED7C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</a:t>
            </a:r>
            <a:r>
              <a:rPr lang="en-US" dirty="0" err="1"/>
              <a:t>uestions</a:t>
            </a:r>
            <a:r>
              <a:rPr lang="en-US" dirty="0"/>
              <a:t> &amp; Answers</a:t>
            </a:r>
            <a:endParaRPr dirty="0"/>
          </a:p>
        </p:txBody>
      </p:sp>
      <p:sp>
        <p:nvSpPr>
          <p:cNvPr id="290" name="Google Shape;290;p40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911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Kid Owl transparent PNG - StickPNG">
            <a:extLst>
              <a:ext uri="{FF2B5EF4-FFF2-40B4-BE49-F238E27FC236}">
                <a16:creationId xmlns:a16="http://schemas.microsoft.com/office/drawing/2014/main" id="{861532E5-D876-4D4C-A9C1-A9D4973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667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89306"/>
      </p:ext>
    </p:extLst>
  </p:cSld>
  <p:clrMapOvr>
    <a:masterClrMapping/>
  </p:clrMapOvr>
</p:sld>
</file>

<file path=ppt/theme/theme1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1008</Words>
  <Application>Microsoft Macintosh PowerPoint</Application>
  <PresentationFormat>On-screen Show (16:9)</PresentationFormat>
  <Paragraphs>112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Condensed Light</vt:lpstr>
      <vt:lpstr>Lato Light</vt:lpstr>
      <vt:lpstr>Arial</vt:lpstr>
      <vt:lpstr>Economica</vt:lpstr>
      <vt:lpstr>Honeycomb Meeting by Slidesgo</vt:lpstr>
      <vt:lpstr>Semiconductor Visualization </vt:lpstr>
      <vt:lpstr>Team members &amp;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 Visualization</dc:title>
  <dc:creator>Nguyen Thi Minh Chau</dc:creator>
  <cp:lastModifiedBy>TRINH THU HAI 20184255</cp:lastModifiedBy>
  <cp:revision>24</cp:revision>
  <dcterms:modified xsi:type="dcterms:W3CDTF">2020-06-25T11:27:33Z</dcterms:modified>
</cp:coreProperties>
</file>